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m4a" ContentType="audio/mp4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8" d="100"/>
          <a:sy n="18" d="100"/>
        </p:scale>
        <p:origin x="30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2022-05-02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2022-05-02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12.png"/><Relationship Id="rId18" Type="http://schemas.openxmlformats.org/officeDocument/2006/relationships/image" Target="../media/image5.emf"/><Relationship Id="rId3" Type="http://schemas.openxmlformats.org/officeDocument/2006/relationships/audio" Target="../media/media1.m4a"/><Relationship Id="rId21" Type="http://schemas.openxmlformats.org/officeDocument/2006/relationships/oleObject" Target="../embeddings/oleObject6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1.png"/><Relationship Id="rId17" Type="http://schemas.openxmlformats.org/officeDocument/2006/relationships/oleObject" Target="../embeddings/oleObject4.bin"/><Relationship Id="rId2" Type="http://schemas.microsoft.com/office/2007/relationships/media" Target="../media/media1.m4a"/><Relationship Id="rId16" Type="http://schemas.openxmlformats.org/officeDocument/2006/relationships/image" Target="../media/image4.emf"/><Relationship Id="rId20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3.emf"/><Relationship Id="rId19" Type="http://schemas.openxmlformats.org/officeDocument/2006/relationships/oleObject" Target="../embeddings/oleObject5.bin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3.emf"/><Relationship Id="rId22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오디오 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449713" y="41978263"/>
            <a:ext cx="609600" cy="609600"/>
          </a:xfrm>
          <a:prstGeom prst="rect">
            <a:avLst/>
          </a:prstGeom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7337AC4D-4262-4470-B840-8A245DECE8AD}"/>
              </a:ext>
            </a:extLst>
          </p:cNvPr>
          <p:cNvGrpSpPr/>
          <p:nvPr/>
        </p:nvGrpSpPr>
        <p:grpSpPr>
          <a:xfrm>
            <a:off x="284931" y="3448601"/>
            <a:ext cx="29705351" cy="37490171"/>
            <a:chOff x="284931" y="3448601"/>
            <a:chExt cx="29705351" cy="37490171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D777E32A-11C2-43B9-8D59-49DB129B581E}"/>
                </a:ext>
              </a:extLst>
            </p:cNvPr>
            <p:cNvSpPr/>
            <p:nvPr/>
          </p:nvSpPr>
          <p:spPr>
            <a:xfrm>
              <a:off x="284931" y="3448601"/>
              <a:ext cx="29705351" cy="28169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latinLnBrk="0"/>
              <a:r>
                <a:rPr lang="en-US" altLang="ko-KR" dirty="0"/>
                <a:t>Self-Powered Gas Sensor IC Based on Photovoltaic Energy Harvesting</a:t>
              </a:r>
              <a:endParaRPr lang="ko-KR" altLang="ko-KR" dirty="0"/>
            </a:p>
            <a:p>
              <a:pPr algn="ctr"/>
              <a:r>
                <a:rPr lang="en-US" altLang="ko-KR" sz="3600" dirty="0" smtClean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Phan Dang Hung and </a:t>
              </a:r>
              <a:r>
                <a:rPr lang="en-US" altLang="ko-KR" sz="3600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Minkyu Je</a:t>
              </a:r>
            </a:p>
            <a:p>
              <a:pPr algn="ctr"/>
              <a:r>
                <a:rPr lang="en-US" altLang="ko-KR" sz="3600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School of Electrical Engineering, Korea Advanced Institute of Science and Technology (KAIST)</a:t>
              </a:r>
            </a:p>
            <a:p>
              <a:pPr algn="ctr"/>
              <a:r>
                <a:rPr lang="en-US" altLang="ko-KR" sz="3600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E-mail: </a:t>
              </a:r>
              <a:r>
                <a:rPr lang="en-US" altLang="ko-KR" sz="3600" dirty="0" smtClean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hungphandang@kaist.ac.kr</a:t>
              </a:r>
              <a:endParaRPr lang="en-US" altLang="ko-KR" sz="3600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CC7D608B-8AEE-4E4D-A6FA-6C73379E9EEF}"/>
                </a:ext>
              </a:extLst>
            </p:cNvPr>
            <p:cNvGrpSpPr/>
            <p:nvPr/>
          </p:nvGrpSpPr>
          <p:grpSpPr>
            <a:xfrm>
              <a:off x="481678" y="6385441"/>
              <a:ext cx="29311856" cy="10680801"/>
              <a:chOff x="395722" y="7084685"/>
              <a:chExt cx="29311856" cy="10680801"/>
            </a:xfrm>
          </p:grpSpPr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B5305659-DBC1-459A-87E7-DF518D13E69B}"/>
                  </a:ext>
                </a:extLst>
              </p:cNvPr>
              <p:cNvSpPr/>
              <p:nvPr/>
            </p:nvSpPr>
            <p:spPr>
              <a:xfrm>
                <a:off x="395722" y="7782777"/>
                <a:ext cx="29311856" cy="998270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0352DF6F-CED3-4880-94DA-AFAFB0130979}"/>
                  </a:ext>
                </a:extLst>
              </p:cNvPr>
              <p:cNvSpPr/>
              <p:nvPr/>
            </p:nvSpPr>
            <p:spPr>
              <a:xfrm>
                <a:off x="395722" y="7084685"/>
                <a:ext cx="29311856" cy="769441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1C5D4492-E5E5-4E8E-9C8F-8ACEF45979BB}"/>
                  </a:ext>
                </a:extLst>
              </p:cNvPr>
              <p:cNvSpPr/>
              <p:nvPr/>
            </p:nvSpPr>
            <p:spPr>
              <a:xfrm>
                <a:off x="4312290" y="7084685"/>
                <a:ext cx="2165063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4400" b="1" dirty="0">
                    <a:ln w="28575">
                      <a:noFill/>
                      <a:prstDash val="dash"/>
                    </a:ln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Introduction – </a:t>
                </a:r>
                <a:r>
                  <a:rPr lang="en-US" altLang="ko-KR" sz="4400" b="1" dirty="0" smtClean="0">
                    <a:ln w="28575">
                      <a:noFill/>
                      <a:prstDash val="dash"/>
                    </a:ln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Self-Powered Gas Sensor System</a:t>
                </a:r>
                <a:endParaRPr lang="ko-KR" altLang="en-US" sz="4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4A8EC3DF-0C25-4AD1-8755-F7D747A71691}"/>
                  </a:ext>
                </a:extLst>
              </p:cNvPr>
              <p:cNvSpPr/>
              <p:nvPr/>
            </p:nvSpPr>
            <p:spPr>
              <a:xfrm>
                <a:off x="556742" y="14764706"/>
                <a:ext cx="8577501" cy="2831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altLang="ko-KR" sz="2800" b="1" dirty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Sensor consists of a gas sensitive layer and a </a:t>
                </a:r>
                <a:r>
                  <a:rPr lang="en-US" altLang="ko-KR" sz="2800" b="1" dirty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polymer layer [1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]. </a:t>
                </a:r>
                <a:endParaRPr lang="en-US" altLang="ko-KR" sz="2800" b="1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altLang="ko-KR" sz="2800" b="1" dirty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Color of gas sensitive layer is changed when exposing to gases.</a:t>
                </a:r>
                <a:endParaRPr lang="en-US" altLang="ko-KR" sz="2800" b="1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600"/>
                  </a:spcAft>
                </a:pPr>
                <a:r>
                  <a:rPr lang="en-US" altLang="ko-KR" sz="2800" b="1" dirty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Gas concentration is measured based on the change of color.</a:t>
                </a:r>
                <a:endParaRPr lang="en-US" altLang="ko-KR" sz="2800" b="1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BC894E43-BF0A-4EAD-A5B9-3B35B6FA4E5B}"/>
                  </a:ext>
                </a:extLst>
              </p:cNvPr>
              <p:cNvSpPr/>
              <p:nvPr/>
            </p:nvSpPr>
            <p:spPr>
              <a:xfrm>
                <a:off x="9572394" y="14789836"/>
                <a:ext cx="10363200" cy="24006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altLang="ko-KR" sz="2800" b="1" dirty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LED works as a light source in the sensor.</a:t>
                </a:r>
                <a:endParaRPr lang="en-US" altLang="ko-KR" sz="2800" b="1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ko-KR" sz="2800" b="1" dirty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Photo diode (PD) measures the amount of light passing through the sensor.</a:t>
                </a:r>
                <a:endParaRPr lang="en-US" altLang="ko-KR" sz="2800" b="1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altLang="ko-KR" sz="2800" b="1" dirty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Gas concentration is measured based on the change of  light received by PD.</a:t>
                </a:r>
                <a:endParaRPr lang="en-US" altLang="ko-KR" sz="2800" b="1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" name="그룹 22">
              <a:extLst>
                <a:ext uri="{FF2B5EF4-FFF2-40B4-BE49-F238E27FC236}">
                  <a16:creationId xmlns:a16="http://schemas.microsoft.com/office/drawing/2014/main" id="{064B8D66-B15F-410A-BCE3-CC26FEB7E441}"/>
                </a:ext>
              </a:extLst>
            </p:cNvPr>
            <p:cNvGrpSpPr/>
            <p:nvPr/>
          </p:nvGrpSpPr>
          <p:grpSpPr>
            <a:xfrm>
              <a:off x="481678" y="17290289"/>
              <a:ext cx="29311856" cy="12179761"/>
              <a:chOff x="481678" y="17290289"/>
              <a:chExt cx="29311856" cy="12179761"/>
            </a:xfrm>
          </p:grpSpPr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4DFC9E97-C474-482D-A143-E2D8B02357CB}"/>
                  </a:ext>
                </a:extLst>
              </p:cNvPr>
              <p:cNvSpPr/>
              <p:nvPr/>
            </p:nvSpPr>
            <p:spPr>
              <a:xfrm>
                <a:off x="481678" y="17988382"/>
                <a:ext cx="29311856" cy="1148166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8" name="그룹 17">
                <a:extLst>
                  <a:ext uri="{FF2B5EF4-FFF2-40B4-BE49-F238E27FC236}">
                    <a16:creationId xmlns:a16="http://schemas.microsoft.com/office/drawing/2014/main" id="{6D2EC7B3-357D-4A40-9D53-637D0454F437}"/>
                  </a:ext>
                </a:extLst>
              </p:cNvPr>
              <p:cNvGrpSpPr/>
              <p:nvPr/>
            </p:nvGrpSpPr>
            <p:grpSpPr>
              <a:xfrm>
                <a:off x="481678" y="17290289"/>
                <a:ext cx="29311856" cy="769441"/>
                <a:chOff x="481678" y="18150897"/>
                <a:chExt cx="29311856" cy="769441"/>
              </a:xfrm>
            </p:grpSpPr>
            <p:sp>
              <p:nvSpPr>
                <p:cNvPr id="15" name="직사각형 14">
                  <a:extLst>
                    <a:ext uri="{FF2B5EF4-FFF2-40B4-BE49-F238E27FC236}">
                      <a16:creationId xmlns:a16="http://schemas.microsoft.com/office/drawing/2014/main" id="{A3B55852-0EDB-4001-964A-7630FE8F359A}"/>
                    </a:ext>
                  </a:extLst>
                </p:cNvPr>
                <p:cNvSpPr/>
                <p:nvPr/>
              </p:nvSpPr>
              <p:spPr>
                <a:xfrm>
                  <a:off x="481678" y="18150898"/>
                  <a:ext cx="29311856" cy="769440"/>
                </a:xfrm>
                <a:prstGeom prst="rect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16" name="직사각형 15">
                  <a:extLst>
                    <a:ext uri="{FF2B5EF4-FFF2-40B4-BE49-F238E27FC236}">
                      <a16:creationId xmlns:a16="http://schemas.microsoft.com/office/drawing/2014/main" id="{893AA561-620D-430A-B6A7-4277BDAD7054}"/>
                    </a:ext>
                  </a:extLst>
                </p:cNvPr>
                <p:cNvSpPr/>
                <p:nvPr/>
              </p:nvSpPr>
              <p:spPr>
                <a:xfrm>
                  <a:off x="4398246" y="18150897"/>
                  <a:ext cx="21650632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ko-KR" sz="4400" b="1" dirty="0" smtClean="0">
                      <a:ln w="28575">
                        <a:noFill/>
                        <a:prstDash val="dash"/>
                      </a:ln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Circuit Implementation</a:t>
                  </a:r>
                  <a:endParaRPr lang="ko-KR" altLang="en-US" sz="4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9F69F741-714B-40BA-AF2B-45C49BBDDE5B}"/>
                  </a:ext>
                </a:extLst>
              </p:cNvPr>
              <p:cNvSpPr/>
              <p:nvPr/>
            </p:nvSpPr>
            <p:spPr>
              <a:xfrm>
                <a:off x="701695" y="25032890"/>
                <a:ext cx="12483363" cy="42319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800"/>
                  </a:spcAft>
                </a:pPr>
                <a:r>
                  <a:rPr lang="en-US" altLang="ko-KR" sz="2800" b="1" dirty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System consists of a PV cell covered by the sensor film (</a:t>
                </a:r>
                <a:r>
                  <a:rPr lang="en-US" altLang="ko-KR" sz="2800" b="1" dirty="0" err="1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PV_gas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) and a reference PV cell (</a:t>
                </a:r>
                <a:r>
                  <a:rPr lang="en-US" altLang="ko-KR" sz="2800" b="1" dirty="0" err="1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PV_ref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) to conduct differential gas sensing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altLang="ko-KR" sz="2800" b="1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1800"/>
                  </a:spcAft>
                </a:pPr>
                <a:r>
                  <a:rPr lang="en-US" altLang="ko-KR" sz="2800" b="1" dirty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Dual-input shared-inductor boost converter is implemented to improve the power efficiency when exposing to gases. </a:t>
                </a:r>
                <a:endParaRPr lang="en-US" altLang="ko-KR" sz="2800" b="1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1800"/>
                  </a:spcAft>
                </a:pPr>
                <a:r>
                  <a:rPr lang="en-US" altLang="ko-KR" sz="2800" b="1" dirty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altLang="ko-KR" sz="2800" b="1" dirty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Gas signal processing function is seamlessly embedded within energy harvesting circuits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ko-KR" sz="2800" b="1" dirty="0" smtClean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spcAft>
                    <a:spcPts val="1800"/>
                  </a:spcAft>
                </a:pP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Offset cancellation is performed in ga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s signal processing circuits to provide accurate gas-sensing readout without any external trimming</a:t>
                </a:r>
                <a:r>
                  <a:rPr lang="en-US" altLang="ko-KR" sz="2800" b="1" dirty="0" smtClean="0">
                    <a:ln w="28575">
                      <a:noFill/>
                      <a:prstDash val="dash"/>
                    </a:ln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altLang="ko-KR" sz="2800" b="1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EC888820-6485-42C9-87BF-EA61A3799479}"/>
                </a:ext>
              </a:extLst>
            </p:cNvPr>
            <p:cNvSpPr/>
            <p:nvPr/>
          </p:nvSpPr>
          <p:spPr>
            <a:xfrm>
              <a:off x="481678" y="39676888"/>
              <a:ext cx="29311856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600" b="1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References</a:t>
              </a:r>
            </a:p>
            <a:p>
              <a:r>
                <a:rPr lang="en-US" altLang="ko-KR" sz="2400" b="1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[1] </a:t>
              </a:r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M. </a:t>
              </a:r>
              <a:r>
                <a:rPr lang="en-US" altLang="ko-KR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Alexy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2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 al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“Disposable </a:t>
              </a:r>
              <a:r>
                <a:rPr lang="en-US" altLang="ko-K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optochemical</a:t>
              </a:r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sensor chip for nitrogen dioxide detection based on oxidation N,N′-diphenyl-1,4-phenylenediamine”, </a:t>
              </a:r>
              <a:r>
                <a:rPr lang="en-US" altLang="ko-KR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Sens. Actuator B-Chem</a:t>
              </a:r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., vol. 114, pp. 916–927, 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2006.</a:t>
              </a:r>
            </a:p>
            <a:p>
              <a:r>
                <a:rPr lang="en-US" altLang="ko-KR" sz="2600" b="1" dirty="0" smtClean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[2</a:t>
              </a:r>
              <a:r>
                <a:rPr lang="en-US" altLang="ko-KR" sz="2600" b="1" dirty="0">
                  <a:ln w="28575">
                    <a:noFill/>
                    <a:prstDash val="dash"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] </a:t>
              </a:r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M.-H. </a:t>
              </a:r>
              <a:r>
                <a:rPr lang="en-US" altLang="ko-KR" sz="24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Seo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ko-KR" sz="24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et al</a:t>
              </a:r>
              <a:r>
                <a:rPr lang="en-US" altLang="ko-KR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“Chemo-Mechanically Operating Palladium-Polymer </a:t>
              </a:r>
              <a:r>
                <a:rPr lang="en-US" altLang="ko-KR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Nanograting</a:t>
              </a:r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Film for a Self-Powered H</a:t>
              </a:r>
              <a:r>
                <a:rPr lang="en-US" altLang="ko-KR" sz="2400" b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Gas Sensor,” </a:t>
              </a:r>
              <a:r>
                <a:rPr lang="en-US" altLang="ko-KR" sz="2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ACS Nano</a:t>
              </a:r>
              <a:r>
                <a:rPr lang="en-US" altLang="ko-KR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, vol. 14, no. 12, pp. 16813-16822, 2020.</a:t>
              </a:r>
              <a:endParaRPr lang="en-US" altLang="ko-KR" sz="24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그룹 16">
              <a:extLst>
                <a:ext uri="{FF2B5EF4-FFF2-40B4-BE49-F238E27FC236}">
                  <a16:creationId xmlns:a16="http://schemas.microsoft.com/office/drawing/2014/main" id="{A7BCA811-1F38-40E9-B947-850208BF4735}"/>
                </a:ext>
              </a:extLst>
            </p:cNvPr>
            <p:cNvGrpSpPr/>
            <p:nvPr/>
          </p:nvGrpSpPr>
          <p:grpSpPr>
            <a:xfrm>
              <a:off x="481678" y="29629688"/>
              <a:ext cx="29311857" cy="10055551"/>
              <a:chOff x="481678" y="29629688"/>
              <a:chExt cx="29311857" cy="10055551"/>
            </a:xfrm>
          </p:grpSpPr>
          <p:sp>
            <p:nvSpPr>
              <p:cNvPr id="27" name="직사각형 26">
                <a:extLst>
                  <a:ext uri="{FF2B5EF4-FFF2-40B4-BE49-F238E27FC236}">
                    <a16:creationId xmlns:a16="http://schemas.microsoft.com/office/drawing/2014/main" id="{D9380B79-2C32-40DF-96DF-3F28B73EBE4C}"/>
                  </a:ext>
                </a:extLst>
              </p:cNvPr>
              <p:cNvSpPr/>
              <p:nvPr/>
            </p:nvSpPr>
            <p:spPr>
              <a:xfrm>
                <a:off x="481678" y="30327781"/>
                <a:ext cx="29311856" cy="9357458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>
                <a:extLst>
                  <a:ext uri="{FF2B5EF4-FFF2-40B4-BE49-F238E27FC236}">
                    <a16:creationId xmlns:a16="http://schemas.microsoft.com/office/drawing/2014/main" id="{5925D90D-F0BD-40B0-8CD2-5A6DDF182FD1}"/>
                  </a:ext>
                </a:extLst>
              </p:cNvPr>
              <p:cNvSpPr/>
              <p:nvPr/>
            </p:nvSpPr>
            <p:spPr>
              <a:xfrm>
                <a:off x="481678" y="29629689"/>
                <a:ext cx="29311856" cy="769440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직사각형 28">
                <a:extLst>
                  <a:ext uri="{FF2B5EF4-FFF2-40B4-BE49-F238E27FC236}">
                    <a16:creationId xmlns:a16="http://schemas.microsoft.com/office/drawing/2014/main" id="{14039827-888F-4E3B-BAB6-B757ED64105E}"/>
                  </a:ext>
                </a:extLst>
              </p:cNvPr>
              <p:cNvSpPr/>
              <p:nvPr/>
            </p:nvSpPr>
            <p:spPr>
              <a:xfrm>
                <a:off x="4398246" y="29629688"/>
                <a:ext cx="2165063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4400" b="1" dirty="0">
                    <a:ln w="28575">
                      <a:noFill/>
                      <a:prstDash val="dash"/>
                    </a:ln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Measurement Results</a:t>
                </a:r>
                <a:endParaRPr lang="ko-KR" altLang="en-US" sz="4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DEAD4820-9335-4714-AD8B-02E0313E7552}"/>
                  </a:ext>
                </a:extLst>
              </p:cNvPr>
              <p:cNvSpPr/>
              <p:nvPr/>
            </p:nvSpPr>
            <p:spPr>
              <a:xfrm>
                <a:off x="19812000" y="37180682"/>
                <a:ext cx="9981534" cy="2504556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" name="직사각형 33">
                <a:extLst>
                  <a:ext uri="{FF2B5EF4-FFF2-40B4-BE49-F238E27FC236}">
                    <a16:creationId xmlns:a16="http://schemas.microsoft.com/office/drawing/2014/main" id="{46B17D5F-F2BD-440E-96A9-81B6AE6A12FE}"/>
                  </a:ext>
                </a:extLst>
              </p:cNvPr>
              <p:cNvSpPr/>
              <p:nvPr/>
            </p:nvSpPr>
            <p:spPr>
              <a:xfrm>
                <a:off x="19812000" y="36837782"/>
                <a:ext cx="9981534" cy="769440"/>
              </a:xfrm>
              <a:prstGeom prst="rect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0" name="직사각형 39">
                <a:extLst>
                  <a:ext uri="{FF2B5EF4-FFF2-40B4-BE49-F238E27FC236}">
                    <a16:creationId xmlns:a16="http://schemas.microsoft.com/office/drawing/2014/main" id="{7C8782E1-A6E9-422D-8BFE-2C8452C93D9A}"/>
                  </a:ext>
                </a:extLst>
              </p:cNvPr>
              <p:cNvSpPr/>
              <p:nvPr/>
            </p:nvSpPr>
            <p:spPr>
              <a:xfrm>
                <a:off x="19812001" y="36856832"/>
                <a:ext cx="998153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4400" b="1" dirty="0">
                    <a:solidFill>
                      <a:schemeClr val="bg1"/>
                    </a:solidFill>
                  </a:rPr>
                  <a:t>Acknowledgement</a:t>
                </a:r>
                <a:endParaRPr lang="ko-KR" altLang="en-US" sz="4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085B5EF5-3B7D-4242-953A-8874F247B8A8}"/>
                  </a:ext>
                </a:extLst>
              </p:cNvPr>
              <p:cNvSpPr/>
              <p:nvPr/>
            </p:nvSpPr>
            <p:spPr>
              <a:xfrm>
                <a:off x="19889549" y="37688681"/>
                <a:ext cx="9826435" cy="18876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127000" algn="just" latinLnBrk="0">
                  <a:lnSpc>
                    <a:spcPts val="3500"/>
                  </a:lnSpc>
                  <a:spcAft>
                    <a:spcPts val="0"/>
                  </a:spcAft>
                </a:pPr>
                <a:r>
                  <a:rPr lang="en-US" altLang="ko-KR" sz="32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This </a:t>
                </a:r>
                <a:r>
                  <a:rPr lang="en-US" altLang="ko-KR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work was supported by the Ministry of Science and ICT, Korea under the ITRC Program (IITP-2020-0-01778) and the DGIST R&amp;D Program (21-IJRP-01).</a:t>
                </a:r>
                <a:endParaRPr lang="ko-KR" altLang="ko-KR" sz="3200" b="1" kern="1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한양신명조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37" name="Picture 3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3" r="33717"/>
          <a:stretch/>
        </p:blipFill>
        <p:spPr>
          <a:xfrm>
            <a:off x="642698" y="7888193"/>
            <a:ext cx="8392183" cy="4539089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8" t="83607" b="4686"/>
          <a:stretch/>
        </p:blipFill>
        <p:spPr>
          <a:xfrm>
            <a:off x="4838789" y="12431690"/>
            <a:ext cx="3623791" cy="476250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8" t="30227" b="53600"/>
          <a:stretch/>
        </p:blipFill>
        <p:spPr>
          <a:xfrm>
            <a:off x="724418" y="12433471"/>
            <a:ext cx="3623791" cy="657985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8" t="54576" b="27163"/>
          <a:stretch/>
        </p:blipFill>
        <p:spPr>
          <a:xfrm>
            <a:off x="701693" y="13162538"/>
            <a:ext cx="3623791" cy="742950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11963400" y="11172349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52303"/>
              </p:ext>
            </p:extLst>
          </p:nvPr>
        </p:nvGraphicFramePr>
        <p:xfrm>
          <a:off x="9968703" y="7894875"/>
          <a:ext cx="9160350" cy="5975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5" name="Visio" r:id="rId7" imgW="6276871" imgH="4124247" progId="Visio.Drawing.15">
                  <p:embed/>
                </p:oleObj>
              </mc:Choice>
              <mc:Fallback>
                <p:oleObj name="Visio" r:id="rId7" imgW="6276871" imgH="4124247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364" r="954" b="3848"/>
                      <a:stretch>
                        <a:fillRect/>
                      </a:stretch>
                    </p:blipFill>
                    <p:spPr bwMode="auto">
                      <a:xfrm>
                        <a:off x="9968703" y="7894875"/>
                        <a:ext cx="9160350" cy="59754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2893901" y="8581661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351617"/>
              </p:ext>
            </p:extLst>
          </p:nvPr>
        </p:nvGraphicFramePr>
        <p:xfrm>
          <a:off x="20505945" y="7971090"/>
          <a:ext cx="8896241" cy="583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6" name="Visio" r:id="rId9" imgW="6486738" imgH="4248111" progId="Visio.Drawing.15">
                  <p:embed/>
                </p:oleObj>
              </mc:Choice>
              <mc:Fallback>
                <p:oleObj name="Visio" r:id="rId9" imgW="6486738" imgH="4248111" progId="Visio.Drawing.1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5945" y="7971090"/>
                        <a:ext cx="8896241" cy="58381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직사각형 12">
            <a:extLst>
              <a:ext uri="{FF2B5EF4-FFF2-40B4-BE49-F238E27FC236}">
                <a16:creationId xmlns:a16="http://schemas.microsoft.com/office/drawing/2014/main" id="{BC894E43-BF0A-4EAD-A5B9-3B35B6FA4E5B}"/>
              </a:ext>
            </a:extLst>
          </p:cNvPr>
          <p:cNvSpPr/>
          <p:nvPr/>
        </p:nvSpPr>
        <p:spPr>
          <a:xfrm>
            <a:off x="20307300" y="14071294"/>
            <a:ext cx="929353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ko-KR" sz="28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28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Sensor consists of a photovoltaic (PV) cell covered by a sensor film [2].</a:t>
            </a:r>
            <a:endParaRPr lang="en-US" altLang="ko-KR" sz="28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ko-KR" sz="28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28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Transparency of the sensor film is changed when exposing to gases.</a:t>
            </a:r>
            <a:endParaRPr lang="en-US" altLang="ko-KR" sz="28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altLang="ko-KR" sz="28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28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Gas concentration is measured based on the output current or voltage of the PV cell.</a:t>
            </a:r>
            <a:endParaRPr lang="en-US" altLang="ko-KR" sz="28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/>
          <p:nvPr/>
        </p:nvPicPr>
        <p:blipFill rotWithShape="1">
          <a:blip r:embed="rId11"/>
          <a:srcRect l="1484"/>
          <a:stretch/>
        </p:blipFill>
        <p:spPr>
          <a:xfrm>
            <a:off x="567597" y="18810617"/>
            <a:ext cx="9009421" cy="5621772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12"/>
          <a:stretch>
            <a:fillRect/>
          </a:stretch>
        </p:blipFill>
        <p:spPr>
          <a:xfrm>
            <a:off x="9918715" y="18553741"/>
            <a:ext cx="7661598" cy="5733140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13"/>
          <a:stretch>
            <a:fillRect/>
          </a:stretch>
        </p:blipFill>
        <p:spPr>
          <a:xfrm>
            <a:off x="13620456" y="24229521"/>
            <a:ext cx="16048562" cy="5217309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14"/>
          <a:stretch>
            <a:fillRect/>
          </a:stretch>
        </p:blipFill>
        <p:spPr>
          <a:xfrm>
            <a:off x="18079183" y="18869278"/>
            <a:ext cx="11554372" cy="3803272"/>
          </a:xfrm>
          <a:prstGeom prst="rect">
            <a:avLst/>
          </a:prstGeom>
        </p:spPr>
      </p:pic>
      <p:sp>
        <p:nvSpPr>
          <p:cNvPr id="48" name="Rectangle 44"/>
          <p:cNvSpPr>
            <a:spLocks noChangeArrowheads="1"/>
          </p:cNvSpPr>
          <p:nvPr/>
        </p:nvSpPr>
        <p:spPr bwMode="auto">
          <a:xfrm>
            <a:off x="3348580" y="29581771"/>
            <a:ext cx="74915099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233820"/>
              </p:ext>
            </p:extLst>
          </p:nvPr>
        </p:nvGraphicFramePr>
        <p:xfrm>
          <a:off x="476471" y="31197920"/>
          <a:ext cx="7843550" cy="392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" name="Visio" r:id="rId15" imgW="6820009" imgH="3400483" progId="Visio.Drawing.15">
                  <p:embed/>
                </p:oleObj>
              </mc:Choice>
              <mc:Fallback>
                <p:oleObj name="Visio" r:id="rId15" imgW="6820009" imgH="3400483" progId="Visio.Drawing.15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71" y="31197920"/>
                        <a:ext cx="7843550" cy="3921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0064088" y="30740409"/>
            <a:ext cx="7245802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168191"/>
              </p:ext>
            </p:extLst>
          </p:nvPr>
        </p:nvGraphicFramePr>
        <p:xfrm>
          <a:off x="8818756" y="31140487"/>
          <a:ext cx="8343445" cy="3958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" name="Visio" r:id="rId17" imgW="8867846" imgH="4200612" progId="Visio.Drawing.15">
                  <p:embed/>
                </p:oleObj>
              </mc:Choice>
              <mc:Fallback>
                <p:oleObj name="Visio" r:id="rId17" imgW="8867846" imgH="4200612" progId="Visio.Drawing.15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8756" y="31140487"/>
                        <a:ext cx="8343445" cy="39585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18573908" y="30633812"/>
            <a:ext cx="8236168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073964"/>
              </p:ext>
            </p:extLst>
          </p:nvPr>
        </p:nvGraphicFramePr>
        <p:xfrm>
          <a:off x="17261096" y="31737814"/>
          <a:ext cx="7037398" cy="4087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" name="Visio" r:id="rId19" imgW="8086807" imgH="4714962" progId="Visio.Drawing.15">
                  <p:embed/>
                </p:oleObj>
              </mc:Choice>
              <mc:Fallback>
                <p:oleObj name="Visio" r:id="rId19" imgW="8086807" imgH="4714962" progId="Visio.Drawing.15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1096" y="31737814"/>
                        <a:ext cx="7037398" cy="4087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8"/>
          <p:cNvSpPr>
            <a:spLocks noChangeArrowheads="1"/>
          </p:cNvSpPr>
          <p:nvPr/>
        </p:nvSpPr>
        <p:spPr bwMode="auto">
          <a:xfrm>
            <a:off x="7193560" y="30662601"/>
            <a:ext cx="5048483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829664"/>
              </p:ext>
            </p:extLst>
          </p:nvPr>
        </p:nvGraphicFramePr>
        <p:xfrm>
          <a:off x="24262076" y="31289938"/>
          <a:ext cx="5492437" cy="5518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0" name="Visio" r:id="rId21" imgW="7467687" imgH="7410576" progId="Visio.Drawing.15">
                  <p:embed/>
                </p:oleObj>
              </mc:Choice>
              <mc:Fallback>
                <p:oleObj name="Visio" r:id="rId21" imgW="7467687" imgH="7410576" progId="Visio.Drawing.15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62076" y="31289938"/>
                        <a:ext cx="5492437" cy="55182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481678" y="7271668"/>
            <a:ext cx="8553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kern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Structure of colorimetric sensor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9658350" y="7274797"/>
            <a:ext cx="9839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kern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Conventional portable gas sensing device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0307300" y="7271668"/>
            <a:ext cx="9163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kern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Proposed self-powered gas sensor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81677" y="18135498"/>
            <a:ext cx="8553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kern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Simplified system configuration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462684" y="18092069"/>
            <a:ext cx="8553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kern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Operation scenario of the system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9608183" y="18129046"/>
            <a:ext cx="8553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kern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Gas signal processing diagram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3892980" y="23651630"/>
            <a:ext cx="15776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kern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Dual-input shared-inductor boost control circuit 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34437" y="30475865"/>
            <a:ext cx="7838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kern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Measurement setup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498"/>
          <p:cNvSpPr>
            <a:spLocks noChangeArrowheads="1"/>
          </p:cNvSpPr>
          <p:nvPr/>
        </p:nvSpPr>
        <p:spPr bwMode="auto">
          <a:xfrm>
            <a:off x="8599749" y="31168929"/>
            <a:ext cx="302752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7" name="Rectangle 66"/>
          <p:cNvSpPr/>
          <p:nvPr/>
        </p:nvSpPr>
        <p:spPr>
          <a:xfrm>
            <a:off x="8286998" y="30471379"/>
            <a:ext cx="8553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kern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End-to-end efficiency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7263698" y="30528570"/>
            <a:ext cx="6715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kern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Efficiency with the different gas concentration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4298493" y="30558768"/>
            <a:ext cx="5417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600" b="1" kern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Sensor sensitivity</a:t>
            </a:r>
            <a:endParaRPr lang="ko-KR" alt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직사각형 21">
            <a:extLst>
              <a:ext uri="{FF2B5EF4-FFF2-40B4-BE49-F238E27FC236}">
                <a16:creationId xmlns:a16="http://schemas.microsoft.com/office/drawing/2014/main" id="{9F69F741-714B-40BA-AF2B-45C49BBDDE5B}"/>
              </a:ext>
            </a:extLst>
          </p:cNvPr>
          <p:cNvSpPr/>
          <p:nvPr/>
        </p:nvSpPr>
        <p:spPr>
          <a:xfrm>
            <a:off x="737747" y="35424321"/>
            <a:ext cx="186526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altLang="ko-KR" sz="28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The gas sensor consisting of the PV cell covered by the sensor film is placed in a gas chamber, and the ambient light inside the chamber is controlled by the </a:t>
            </a: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LED</a:t>
            </a:r>
            <a:r>
              <a:rPr lang="en-US" altLang="ko-KR" sz="28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altLang="ko-KR" sz="28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en-US" altLang="ko-KR" sz="2800" b="1" dirty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energy harvesting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circuits using dual-input shared-inductor boost converter achieves a peak end-to-end efficiency of 88% and maintains the efficiency of more than 75% from 100μW to </a:t>
            </a: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4mW.</a:t>
            </a:r>
          </a:p>
          <a:p>
            <a:pPr algn="just">
              <a:spcAft>
                <a:spcPts val="1800"/>
              </a:spcAft>
            </a:pPr>
            <a:r>
              <a:rPr lang="en-US" altLang="ko-KR" sz="28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dual-input shared-inductor converter shows up to 11% end-to-end efficiency improvement at 2% H</a:t>
            </a:r>
            <a:r>
              <a:rPr lang="en-US" altLang="ko-KR" sz="28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concentration compared to the single-input converter with two PV cells connected in parallel.</a:t>
            </a:r>
          </a:p>
          <a:p>
            <a:pPr algn="just">
              <a:spcAft>
                <a:spcPts val="1800"/>
              </a:spcAft>
            </a:pPr>
            <a:r>
              <a:rPr lang="en-US" altLang="ko-KR" sz="28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From the real-time gas sensing test, </a:t>
            </a:r>
            <a:r>
              <a:rPr lang="en-US" altLang="ko-K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ADC output code are obtained with varying the H</a:t>
            </a:r>
            <a:r>
              <a:rPr lang="en-US" altLang="ko-KR" sz="28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ko-KR" sz="2800" b="1" dirty="0">
                <a:latin typeface="Arial" panose="020B0604020202020204" pitchFamily="34" charset="0"/>
                <a:cs typeface="Arial" panose="020B0604020202020204" pitchFamily="34" charset="0"/>
              </a:rPr>
              <a:t> concentrations (0.1%, 0.5%, 1%, 1.6%, and 2%)</a:t>
            </a:r>
            <a:r>
              <a:rPr lang="en-US" altLang="ko-KR" sz="2800" b="1" dirty="0" smtClean="0">
                <a:ln w="28575">
                  <a:noFill/>
                  <a:prstDash val="dash"/>
                </a:ln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ko-KR" sz="2800" b="1" dirty="0">
              <a:ln w="28575">
                <a:noFill/>
                <a:prstDash val="dash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32"/>
    </mc:Choice>
    <mc:Fallback xmlns="">
      <p:transition spd="slow" advTm="22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</TotalTime>
  <Words>533</Words>
  <Application>Microsoft Office PowerPoint</Application>
  <PresentationFormat>Custom</PresentationFormat>
  <Paragraphs>40</Paragraphs>
  <Slides>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SimSun</vt:lpstr>
      <vt:lpstr>맑은 고딕</vt:lpstr>
      <vt:lpstr>한양신명조</vt:lpstr>
      <vt:lpstr>Arial</vt:lpstr>
      <vt:lpstr>Calibri</vt:lpstr>
      <vt:lpstr>Calibri Light</vt:lpstr>
      <vt:lpstr>Office 테마</vt:lpstr>
      <vt:lpstr>Microsoft Visio Drawing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Windows 사용자</cp:lastModifiedBy>
  <cp:revision>125</cp:revision>
  <dcterms:created xsi:type="dcterms:W3CDTF">2018-03-08T06:02:33Z</dcterms:created>
  <dcterms:modified xsi:type="dcterms:W3CDTF">2022-05-02T07:50:01Z</dcterms:modified>
</cp:coreProperties>
</file>